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8.xml" ContentType="application/vnd.openxmlformats-officedocument.presentationml.slide+xml"/>
  <Override PartName="/ppt/slides/slide1.xml" ContentType="application/vnd.openxmlformats-officedocument.presentationml.slide+xml"/>
  <Override PartName="/ppt/slideMasters/slideMaster1.xml" ContentType="application/vnd.openxmlformats-officedocument.presentationml.slideMaster+xml"/>
  <Override PartName="/ppt/slideLayouts/slideLayout1.xml" ContentType="application/vnd.openxmlformats-officedocument.presentationml.slideLayout+xml"/>
  <Override PartName="/ppt/slideLayouts/slideLayout7.xml" ContentType="application/vnd.openxmlformats-officedocument.presentationml.slideLayout+xml"/>
  <Override PartName="/ppt/slideLayouts/slideLayout6.xml" ContentType="application/vnd.openxmlformats-officedocument.presentationml.slideLayout+xml"/>
  <Override PartName="/ppt/slideLayouts/slideLayout5.xml" ContentType="application/vnd.openxmlformats-officedocument.presentationml.slideLayout+xml"/>
  <Override PartName="/ppt/slideLayouts/slideLayout4.xml" ContentType="application/vnd.openxmlformats-officedocument.presentationml.slideLayout+xml"/>
  <Override PartName="/ppt/slideLayouts/slideLayout3.xml" ContentType="application/vnd.openxmlformats-officedocument.presentationml.slideLayout+xml"/>
  <Override PartName="/ppt/slideLayouts/slideLayout2.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app.xml" ContentType="application/vnd.openxmlformats-officedocument.extended-properties+xml"/>
  <Override PartName="/docProps/core.xml" ContentType="application/vnd.openxmlformats-package.core-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65" r:id="rId3"/>
    <p:sldId id="264" r:id="rId4"/>
    <p:sldId id="263" r:id="rId5"/>
    <p:sldId id="262" r:id="rId6"/>
    <p:sldId id="261" r:id="rId7"/>
    <p:sldId id="260" r:id="rId8"/>
    <p:sldId id="258" r:id="rId9"/>
    <p:sldId id="259" r:id="rId10"/>
    <p:sldId id="267" r:id="rId11"/>
    <p:sldId id="270" r:id="rId12"/>
  </p:sldIdLst>
  <p:sldSz cx="9144000" cy="6858000" type="screen4x3"/>
  <p:notesSz cx="6858000" cy="9144000"/>
  <p:defaultText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27" d="100"/>
          <a:sy n="127" d="100"/>
        </p:scale>
        <p:origin x="1164" y="114"/>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18" Type="http://schemas.openxmlformats.org/officeDocument/2006/relationships/customXml" Target="../customXml/item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customXml" Target="../customXml/item3.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sv-SE"/>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sv-SE"/>
          </a:p>
        </p:txBody>
      </p:sp>
      <p:sp>
        <p:nvSpPr>
          <p:cNvPr id="4" name="Date Placeholder 3"/>
          <p:cNvSpPr>
            <a:spLocks noGrp="1"/>
          </p:cNvSpPr>
          <p:nvPr>
            <p:ph type="dt" sz="half" idx="10"/>
          </p:nvPr>
        </p:nvSpPr>
        <p:spPr/>
        <p:txBody>
          <a:bodyPr/>
          <a:lstStyle/>
          <a:p>
            <a:fld id="{63F7674C-B0A2-4B3E-8460-E819778C1CD6}" type="datetimeFigureOut">
              <a:rPr lang="sv-SE" smtClean="0"/>
              <a:t>2016-02-29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047E5A7-B557-4A9B-A062-6169E38F235E}" type="slidenum">
              <a:rPr lang="sv-SE" smtClean="0"/>
              <a:t>‹#›</a:t>
            </a:fld>
            <a:endParaRPr lang="sv-SE"/>
          </a:p>
        </p:txBody>
      </p:sp>
    </p:spTree>
    <p:extLst>
      <p:ext uri="{BB962C8B-B14F-4D97-AF65-F5344CB8AC3E}">
        <p14:creationId xmlns:p14="http://schemas.microsoft.com/office/powerpoint/2010/main" val="172696212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3F7674C-B0A2-4B3E-8460-E819778C1CD6}" type="datetimeFigureOut">
              <a:rPr lang="sv-SE" smtClean="0"/>
              <a:t>2016-02-29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047E5A7-B557-4A9B-A062-6169E38F235E}" type="slidenum">
              <a:rPr lang="sv-SE" smtClean="0"/>
              <a:t>‹#›</a:t>
            </a:fld>
            <a:endParaRPr lang="sv-SE"/>
          </a:p>
        </p:txBody>
      </p:sp>
    </p:spTree>
    <p:extLst>
      <p:ext uri="{BB962C8B-B14F-4D97-AF65-F5344CB8AC3E}">
        <p14:creationId xmlns:p14="http://schemas.microsoft.com/office/powerpoint/2010/main" val="364041524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sv-SE"/>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3F7674C-B0A2-4B3E-8460-E819778C1CD6}" type="datetimeFigureOut">
              <a:rPr lang="sv-SE" smtClean="0"/>
              <a:t>2016-02-29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047E5A7-B557-4A9B-A062-6169E38F235E}" type="slidenum">
              <a:rPr lang="sv-SE" smtClean="0"/>
              <a:t>‹#›</a:t>
            </a:fld>
            <a:endParaRPr lang="sv-SE"/>
          </a:p>
        </p:txBody>
      </p:sp>
    </p:spTree>
    <p:extLst>
      <p:ext uri="{BB962C8B-B14F-4D97-AF65-F5344CB8AC3E}">
        <p14:creationId xmlns:p14="http://schemas.microsoft.com/office/powerpoint/2010/main" val="353063594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10"/>
          </p:nvPr>
        </p:nvSpPr>
        <p:spPr/>
        <p:txBody>
          <a:bodyPr/>
          <a:lstStyle/>
          <a:p>
            <a:fld id="{63F7674C-B0A2-4B3E-8460-E819778C1CD6}" type="datetimeFigureOut">
              <a:rPr lang="sv-SE" smtClean="0"/>
              <a:t>2016-02-29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047E5A7-B557-4A9B-A062-6169E38F235E}" type="slidenum">
              <a:rPr lang="sv-SE" smtClean="0"/>
              <a:t>‹#›</a:t>
            </a:fld>
            <a:endParaRPr lang="sv-SE"/>
          </a:p>
        </p:txBody>
      </p:sp>
    </p:spTree>
    <p:extLst>
      <p:ext uri="{BB962C8B-B14F-4D97-AF65-F5344CB8AC3E}">
        <p14:creationId xmlns:p14="http://schemas.microsoft.com/office/powerpoint/2010/main" val="411016159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sv-SE"/>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3F7674C-B0A2-4B3E-8460-E819778C1CD6}" type="datetimeFigureOut">
              <a:rPr lang="sv-SE" smtClean="0"/>
              <a:t>2016-02-29</a:t>
            </a:fld>
            <a:endParaRPr lang="sv-SE"/>
          </a:p>
        </p:txBody>
      </p:sp>
      <p:sp>
        <p:nvSpPr>
          <p:cNvPr id="5" name="Footer Placeholder 4"/>
          <p:cNvSpPr>
            <a:spLocks noGrp="1"/>
          </p:cNvSpPr>
          <p:nvPr>
            <p:ph type="ftr" sz="quarter" idx="11"/>
          </p:nvPr>
        </p:nvSpPr>
        <p:spPr/>
        <p:txBody>
          <a:bodyPr/>
          <a:lstStyle/>
          <a:p>
            <a:endParaRPr lang="sv-SE"/>
          </a:p>
        </p:txBody>
      </p:sp>
      <p:sp>
        <p:nvSpPr>
          <p:cNvPr id="6" name="Slide Number Placeholder 5"/>
          <p:cNvSpPr>
            <a:spLocks noGrp="1"/>
          </p:cNvSpPr>
          <p:nvPr>
            <p:ph type="sldNum" sz="quarter" idx="12"/>
          </p:nvPr>
        </p:nvSpPr>
        <p:spPr/>
        <p:txBody>
          <a:bodyPr/>
          <a:lstStyle/>
          <a:p>
            <a:fld id="{6047E5A7-B557-4A9B-A062-6169E38F235E}" type="slidenum">
              <a:rPr lang="sv-SE" smtClean="0"/>
              <a:t>‹#›</a:t>
            </a:fld>
            <a:endParaRPr lang="sv-SE"/>
          </a:p>
        </p:txBody>
      </p:sp>
    </p:spTree>
    <p:extLst>
      <p:ext uri="{BB962C8B-B14F-4D97-AF65-F5344CB8AC3E}">
        <p14:creationId xmlns:p14="http://schemas.microsoft.com/office/powerpoint/2010/main" val="128105317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Date Placeholder 4"/>
          <p:cNvSpPr>
            <a:spLocks noGrp="1"/>
          </p:cNvSpPr>
          <p:nvPr>
            <p:ph type="dt" sz="half" idx="10"/>
          </p:nvPr>
        </p:nvSpPr>
        <p:spPr/>
        <p:txBody>
          <a:bodyPr/>
          <a:lstStyle/>
          <a:p>
            <a:fld id="{63F7674C-B0A2-4B3E-8460-E819778C1CD6}" type="datetimeFigureOut">
              <a:rPr lang="sv-SE" smtClean="0"/>
              <a:t>2016-02-29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047E5A7-B557-4A9B-A062-6169E38F235E}" type="slidenum">
              <a:rPr lang="sv-SE" smtClean="0"/>
              <a:t>‹#›</a:t>
            </a:fld>
            <a:endParaRPr lang="sv-SE"/>
          </a:p>
        </p:txBody>
      </p:sp>
    </p:spTree>
    <p:extLst>
      <p:ext uri="{BB962C8B-B14F-4D97-AF65-F5344CB8AC3E}">
        <p14:creationId xmlns:p14="http://schemas.microsoft.com/office/powerpoint/2010/main" val="323772699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sv-SE"/>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7" name="Date Placeholder 6"/>
          <p:cNvSpPr>
            <a:spLocks noGrp="1"/>
          </p:cNvSpPr>
          <p:nvPr>
            <p:ph type="dt" sz="half" idx="10"/>
          </p:nvPr>
        </p:nvSpPr>
        <p:spPr/>
        <p:txBody>
          <a:bodyPr/>
          <a:lstStyle/>
          <a:p>
            <a:fld id="{63F7674C-B0A2-4B3E-8460-E819778C1CD6}" type="datetimeFigureOut">
              <a:rPr lang="sv-SE" smtClean="0"/>
              <a:t>2016-02-29</a:t>
            </a:fld>
            <a:endParaRPr lang="sv-SE"/>
          </a:p>
        </p:txBody>
      </p:sp>
      <p:sp>
        <p:nvSpPr>
          <p:cNvPr id="8" name="Footer Placeholder 7"/>
          <p:cNvSpPr>
            <a:spLocks noGrp="1"/>
          </p:cNvSpPr>
          <p:nvPr>
            <p:ph type="ftr" sz="quarter" idx="11"/>
          </p:nvPr>
        </p:nvSpPr>
        <p:spPr/>
        <p:txBody>
          <a:bodyPr/>
          <a:lstStyle/>
          <a:p>
            <a:endParaRPr lang="sv-SE"/>
          </a:p>
        </p:txBody>
      </p:sp>
      <p:sp>
        <p:nvSpPr>
          <p:cNvPr id="9" name="Slide Number Placeholder 8"/>
          <p:cNvSpPr>
            <a:spLocks noGrp="1"/>
          </p:cNvSpPr>
          <p:nvPr>
            <p:ph type="sldNum" sz="quarter" idx="12"/>
          </p:nvPr>
        </p:nvSpPr>
        <p:spPr/>
        <p:txBody>
          <a:bodyPr/>
          <a:lstStyle/>
          <a:p>
            <a:fld id="{6047E5A7-B557-4A9B-A062-6169E38F235E}" type="slidenum">
              <a:rPr lang="sv-SE" smtClean="0"/>
              <a:t>‹#›</a:t>
            </a:fld>
            <a:endParaRPr lang="sv-SE"/>
          </a:p>
        </p:txBody>
      </p:sp>
    </p:spTree>
    <p:extLst>
      <p:ext uri="{BB962C8B-B14F-4D97-AF65-F5344CB8AC3E}">
        <p14:creationId xmlns:p14="http://schemas.microsoft.com/office/powerpoint/2010/main" val="217283699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sv-SE"/>
          </a:p>
        </p:txBody>
      </p:sp>
      <p:sp>
        <p:nvSpPr>
          <p:cNvPr id="3" name="Date Placeholder 2"/>
          <p:cNvSpPr>
            <a:spLocks noGrp="1"/>
          </p:cNvSpPr>
          <p:nvPr>
            <p:ph type="dt" sz="half" idx="10"/>
          </p:nvPr>
        </p:nvSpPr>
        <p:spPr/>
        <p:txBody>
          <a:bodyPr/>
          <a:lstStyle/>
          <a:p>
            <a:fld id="{63F7674C-B0A2-4B3E-8460-E819778C1CD6}" type="datetimeFigureOut">
              <a:rPr lang="sv-SE" smtClean="0"/>
              <a:t>2016-02-29</a:t>
            </a:fld>
            <a:endParaRPr lang="sv-SE"/>
          </a:p>
        </p:txBody>
      </p:sp>
      <p:sp>
        <p:nvSpPr>
          <p:cNvPr id="4" name="Footer Placeholder 3"/>
          <p:cNvSpPr>
            <a:spLocks noGrp="1"/>
          </p:cNvSpPr>
          <p:nvPr>
            <p:ph type="ftr" sz="quarter" idx="11"/>
          </p:nvPr>
        </p:nvSpPr>
        <p:spPr/>
        <p:txBody>
          <a:bodyPr/>
          <a:lstStyle/>
          <a:p>
            <a:endParaRPr lang="sv-SE"/>
          </a:p>
        </p:txBody>
      </p:sp>
      <p:sp>
        <p:nvSpPr>
          <p:cNvPr id="5" name="Slide Number Placeholder 4"/>
          <p:cNvSpPr>
            <a:spLocks noGrp="1"/>
          </p:cNvSpPr>
          <p:nvPr>
            <p:ph type="sldNum" sz="quarter" idx="12"/>
          </p:nvPr>
        </p:nvSpPr>
        <p:spPr/>
        <p:txBody>
          <a:bodyPr/>
          <a:lstStyle/>
          <a:p>
            <a:fld id="{6047E5A7-B557-4A9B-A062-6169E38F235E}" type="slidenum">
              <a:rPr lang="sv-SE" smtClean="0"/>
              <a:t>‹#›</a:t>
            </a:fld>
            <a:endParaRPr lang="sv-SE"/>
          </a:p>
        </p:txBody>
      </p:sp>
    </p:spTree>
    <p:extLst>
      <p:ext uri="{BB962C8B-B14F-4D97-AF65-F5344CB8AC3E}">
        <p14:creationId xmlns:p14="http://schemas.microsoft.com/office/powerpoint/2010/main" val="284129787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3F7674C-B0A2-4B3E-8460-E819778C1CD6}" type="datetimeFigureOut">
              <a:rPr lang="sv-SE" smtClean="0"/>
              <a:t>2016-02-29</a:t>
            </a:fld>
            <a:endParaRPr lang="sv-SE"/>
          </a:p>
        </p:txBody>
      </p:sp>
      <p:sp>
        <p:nvSpPr>
          <p:cNvPr id="3" name="Footer Placeholder 2"/>
          <p:cNvSpPr>
            <a:spLocks noGrp="1"/>
          </p:cNvSpPr>
          <p:nvPr>
            <p:ph type="ftr" sz="quarter" idx="11"/>
          </p:nvPr>
        </p:nvSpPr>
        <p:spPr/>
        <p:txBody>
          <a:bodyPr/>
          <a:lstStyle/>
          <a:p>
            <a:endParaRPr lang="sv-SE"/>
          </a:p>
        </p:txBody>
      </p:sp>
      <p:sp>
        <p:nvSpPr>
          <p:cNvPr id="4" name="Slide Number Placeholder 3"/>
          <p:cNvSpPr>
            <a:spLocks noGrp="1"/>
          </p:cNvSpPr>
          <p:nvPr>
            <p:ph type="sldNum" sz="quarter" idx="12"/>
          </p:nvPr>
        </p:nvSpPr>
        <p:spPr/>
        <p:txBody>
          <a:bodyPr/>
          <a:lstStyle/>
          <a:p>
            <a:fld id="{6047E5A7-B557-4A9B-A062-6169E38F235E}" type="slidenum">
              <a:rPr lang="sv-SE" smtClean="0"/>
              <a:t>‹#›</a:t>
            </a:fld>
            <a:endParaRPr lang="sv-SE"/>
          </a:p>
        </p:txBody>
      </p:sp>
    </p:spTree>
    <p:extLst>
      <p:ext uri="{BB962C8B-B14F-4D97-AF65-F5344CB8AC3E}">
        <p14:creationId xmlns:p14="http://schemas.microsoft.com/office/powerpoint/2010/main" val="369738799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sv-SE"/>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F7674C-B0A2-4B3E-8460-E819778C1CD6}" type="datetimeFigureOut">
              <a:rPr lang="sv-SE" smtClean="0"/>
              <a:t>2016-02-29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047E5A7-B557-4A9B-A062-6169E38F235E}" type="slidenum">
              <a:rPr lang="sv-SE" smtClean="0"/>
              <a:t>‹#›</a:t>
            </a:fld>
            <a:endParaRPr lang="sv-SE"/>
          </a:p>
        </p:txBody>
      </p:sp>
    </p:spTree>
    <p:extLst>
      <p:ext uri="{BB962C8B-B14F-4D97-AF65-F5344CB8AC3E}">
        <p14:creationId xmlns:p14="http://schemas.microsoft.com/office/powerpoint/2010/main" val="40632533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sv-SE"/>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sv-SE"/>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3F7674C-B0A2-4B3E-8460-E819778C1CD6}" type="datetimeFigureOut">
              <a:rPr lang="sv-SE" smtClean="0"/>
              <a:t>2016-02-29</a:t>
            </a:fld>
            <a:endParaRPr lang="sv-SE"/>
          </a:p>
        </p:txBody>
      </p:sp>
      <p:sp>
        <p:nvSpPr>
          <p:cNvPr id="6" name="Footer Placeholder 5"/>
          <p:cNvSpPr>
            <a:spLocks noGrp="1"/>
          </p:cNvSpPr>
          <p:nvPr>
            <p:ph type="ftr" sz="quarter" idx="11"/>
          </p:nvPr>
        </p:nvSpPr>
        <p:spPr/>
        <p:txBody>
          <a:bodyPr/>
          <a:lstStyle/>
          <a:p>
            <a:endParaRPr lang="sv-SE"/>
          </a:p>
        </p:txBody>
      </p:sp>
      <p:sp>
        <p:nvSpPr>
          <p:cNvPr id="7" name="Slide Number Placeholder 6"/>
          <p:cNvSpPr>
            <a:spLocks noGrp="1"/>
          </p:cNvSpPr>
          <p:nvPr>
            <p:ph type="sldNum" sz="quarter" idx="12"/>
          </p:nvPr>
        </p:nvSpPr>
        <p:spPr/>
        <p:txBody>
          <a:bodyPr/>
          <a:lstStyle/>
          <a:p>
            <a:fld id="{6047E5A7-B557-4A9B-A062-6169E38F235E}" type="slidenum">
              <a:rPr lang="sv-SE" smtClean="0"/>
              <a:t>‹#›</a:t>
            </a:fld>
            <a:endParaRPr lang="sv-SE"/>
          </a:p>
        </p:txBody>
      </p:sp>
    </p:spTree>
    <p:extLst>
      <p:ext uri="{BB962C8B-B14F-4D97-AF65-F5344CB8AC3E}">
        <p14:creationId xmlns:p14="http://schemas.microsoft.com/office/powerpoint/2010/main" val="2377800859"/>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sv-SE"/>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3F7674C-B0A2-4B3E-8460-E819778C1CD6}" type="datetimeFigureOut">
              <a:rPr lang="sv-SE" smtClean="0"/>
              <a:t>2016-02-29</a:t>
            </a:fld>
            <a:endParaRPr lang="sv-SE"/>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sv-SE"/>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6047E5A7-B557-4A9B-A062-6169E38F235E}" type="slidenum">
              <a:rPr lang="sv-SE" smtClean="0"/>
              <a:t>‹#›</a:t>
            </a:fld>
            <a:endParaRPr lang="sv-SE"/>
          </a:p>
        </p:txBody>
      </p:sp>
    </p:spTree>
    <p:extLst>
      <p:ext uri="{BB962C8B-B14F-4D97-AF65-F5344CB8AC3E}">
        <p14:creationId xmlns:p14="http://schemas.microsoft.com/office/powerpoint/2010/main" val="2915730501"/>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sv-S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789"/>
            <a:ext cx="6084168" cy="6848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Title 1"/>
          <p:cNvSpPr>
            <a:spLocks noGrp="1"/>
          </p:cNvSpPr>
          <p:nvPr>
            <p:ph type="ctrTitle"/>
          </p:nvPr>
        </p:nvSpPr>
        <p:spPr>
          <a:xfrm>
            <a:off x="611560" y="4293096"/>
            <a:ext cx="7772400" cy="1470025"/>
          </a:xfrm>
        </p:spPr>
        <p:txBody>
          <a:bodyPr>
            <a:normAutofit/>
          </a:bodyPr>
          <a:lstStyle/>
          <a:p>
            <a:pPr algn="l"/>
            <a:r>
              <a:rPr lang="sv-SE" sz="2800" b="1" dirty="0"/>
              <a:t>EVOLUTION, VETENSKAP, SAMHÄLLE: VETENSKAPSTEORETISKA OCH IDÉHISTORISKA PERSPEKTIV PÅ EVOLUTIONSLÄRAN</a:t>
            </a:r>
            <a:endParaRPr lang="sv-SE" sz="2800" dirty="0"/>
          </a:p>
        </p:txBody>
      </p:sp>
    </p:spTree>
    <p:extLst>
      <p:ext uri="{BB962C8B-B14F-4D97-AF65-F5344CB8AC3E}">
        <p14:creationId xmlns:p14="http://schemas.microsoft.com/office/powerpoint/2010/main" val="3030541734"/>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789"/>
            <a:ext cx="6084168" cy="6848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3"/>
          <p:cNvSpPr/>
          <p:nvPr/>
        </p:nvSpPr>
        <p:spPr>
          <a:xfrm>
            <a:off x="212034" y="836712"/>
            <a:ext cx="8568952" cy="4524315"/>
          </a:xfrm>
          <a:prstGeom prst="rect">
            <a:avLst/>
          </a:prstGeom>
        </p:spPr>
        <p:txBody>
          <a:bodyPr wrap="square">
            <a:spAutoFit/>
          </a:bodyPr>
          <a:lstStyle/>
          <a:p>
            <a:r>
              <a:rPr lang="sv-SE" b="1" dirty="0"/>
              <a:t>Seminariefrågor</a:t>
            </a:r>
            <a:r>
              <a:rPr lang="sv-SE" dirty="0"/>
              <a:t> till inslaget evolution, vetenskap, samhälle: vetenskapsteoretiska och idéhistoriska perspektiv på evolutionsläran</a:t>
            </a:r>
          </a:p>
          <a:p>
            <a:r>
              <a:rPr lang="sv-SE" dirty="0"/>
              <a:t> </a:t>
            </a:r>
          </a:p>
          <a:p>
            <a:r>
              <a:rPr lang="sv-SE" dirty="0"/>
              <a:t> </a:t>
            </a:r>
          </a:p>
          <a:p>
            <a:r>
              <a:rPr lang="sv-SE" dirty="0" smtClean="0"/>
              <a:t>1. Kommentera </a:t>
            </a:r>
            <a:r>
              <a:rPr lang="sv-SE" dirty="0"/>
              <a:t>påståendet att det inte finns någon vetenskaplig grund för rasism. Hur är mänsklighetens genetiska variation fördelad inom </a:t>
            </a:r>
            <a:r>
              <a:rPr lang="sv-SE" dirty="0" err="1"/>
              <a:t>resp</a:t>
            </a:r>
            <a:r>
              <a:rPr lang="sv-SE" dirty="0"/>
              <a:t> mellan olika populationer? Varför?</a:t>
            </a:r>
          </a:p>
          <a:p>
            <a:r>
              <a:rPr lang="sv-SE" dirty="0"/>
              <a:t> </a:t>
            </a:r>
          </a:p>
          <a:p>
            <a:r>
              <a:rPr lang="sv-SE" dirty="0" smtClean="0"/>
              <a:t>2. Hur </a:t>
            </a:r>
            <a:r>
              <a:rPr lang="sv-SE" dirty="0"/>
              <a:t>bemöter du som biolog påståendet ”Homosexualitet är fel, för det är inte naturligt”?</a:t>
            </a:r>
          </a:p>
          <a:p>
            <a:r>
              <a:rPr lang="sv-SE" dirty="0"/>
              <a:t> </a:t>
            </a:r>
          </a:p>
          <a:p>
            <a:r>
              <a:rPr lang="sv-SE" dirty="0" smtClean="0"/>
              <a:t>3. Kriminalitet </a:t>
            </a:r>
            <a:r>
              <a:rPr lang="sv-SE" dirty="0"/>
              <a:t>kan betraktas på olika sätt. Kriminellt beteende kan ha gynnats av det naturliga urvalet, och vara genetiskt förutbestämt hos vissa individer. En alternativ tolkning är att det är ett flexibelt beteende, beroende av kulturellt sammanhang och individens uppväxtmiljö. Hur kan dessa olika tolkningar tänkas styra de politiska beslut som fattas för att lösa problemet?</a:t>
            </a:r>
          </a:p>
          <a:p>
            <a:r>
              <a:rPr lang="sv-SE" dirty="0"/>
              <a:t> </a:t>
            </a:r>
          </a:p>
        </p:txBody>
      </p:sp>
    </p:spTree>
    <p:extLst>
      <p:ext uri="{BB962C8B-B14F-4D97-AF65-F5344CB8AC3E}">
        <p14:creationId xmlns:p14="http://schemas.microsoft.com/office/powerpoint/2010/main" val="426413707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789"/>
            <a:ext cx="6084168" cy="6848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683568" y="1305342"/>
            <a:ext cx="7704856" cy="3139321"/>
          </a:xfrm>
          <a:prstGeom prst="rect">
            <a:avLst/>
          </a:prstGeom>
        </p:spPr>
        <p:txBody>
          <a:bodyPr wrap="square">
            <a:spAutoFit/>
          </a:bodyPr>
          <a:lstStyle/>
          <a:p>
            <a:r>
              <a:rPr lang="sv-SE" dirty="0" smtClean="0"/>
              <a:t>4. Ibland </a:t>
            </a:r>
            <a:r>
              <a:rPr lang="sv-SE" dirty="0"/>
              <a:t>hörs i den allmänna debatten påståenden i stil med att </a:t>
            </a:r>
            <a:r>
              <a:rPr lang="sv-SE" dirty="0" smtClean="0"/>
              <a:t>”</a:t>
            </a:r>
            <a:r>
              <a:rPr lang="sv-SE" dirty="0"/>
              <a:t>människan är av naturen aggressiv”. Kommentarer?</a:t>
            </a:r>
          </a:p>
          <a:p>
            <a:r>
              <a:rPr lang="sv-SE" dirty="0"/>
              <a:t> </a:t>
            </a:r>
          </a:p>
          <a:p>
            <a:r>
              <a:rPr lang="sv-SE" dirty="0"/>
              <a:t>5. Lyft fram och diskutera </a:t>
            </a:r>
            <a:r>
              <a:rPr lang="sv-SE" dirty="0" err="1"/>
              <a:t>kreationistargument</a:t>
            </a:r>
            <a:r>
              <a:rPr lang="sv-SE" dirty="0"/>
              <a:t> ni tycker är intressanta och/eller svåra att bemöta.</a:t>
            </a:r>
          </a:p>
          <a:p>
            <a:r>
              <a:rPr lang="sv-SE" dirty="0"/>
              <a:t> </a:t>
            </a:r>
          </a:p>
          <a:p>
            <a:r>
              <a:rPr lang="sv-SE" dirty="0"/>
              <a:t>6. Vilka </a:t>
            </a:r>
            <a:r>
              <a:rPr lang="sv-SE" i="1" dirty="0"/>
              <a:t>principiella</a:t>
            </a:r>
            <a:r>
              <a:rPr lang="sv-SE" dirty="0"/>
              <a:t> </a:t>
            </a:r>
            <a:r>
              <a:rPr lang="sv-SE" dirty="0" smtClean="0"/>
              <a:t>(vetenskapsteoretiska) skillnader </a:t>
            </a:r>
            <a:r>
              <a:rPr lang="sv-SE" dirty="0"/>
              <a:t>finns mellan </a:t>
            </a:r>
            <a:r>
              <a:rPr lang="sv-SE" dirty="0" err="1"/>
              <a:t>kreationismen</a:t>
            </a:r>
            <a:r>
              <a:rPr lang="sv-SE" dirty="0"/>
              <a:t> och evolutionen som teorier betraktade?</a:t>
            </a:r>
          </a:p>
          <a:p>
            <a:r>
              <a:rPr lang="sv-SE" dirty="0"/>
              <a:t> </a:t>
            </a:r>
          </a:p>
          <a:p>
            <a:r>
              <a:rPr lang="sv-SE" dirty="0"/>
              <a:t>7. Hur ska vi bemöta krav på lika undervisningstid för evolution och ”vetenskaplig kreationism” i gymnasieskolan?</a:t>
            </a:r>
          </a:p>
        </p:txBody>
      </p:sp>
    </p:spTree>
    <p:extLst>
      <p:ext uri="{BB962C8B-B14F-4D97-AF65-F5344CB8AC3E}">
        <p14:creationId xmlns:p14="http://schemas.microsoft.com/office/powerpoint/2010/main" val="3168578601"/>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0803"/>
            <a:ext cx="6084168" cy="6848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4" name="Rectangle 2"/>
          <p:cNvSpPr>
            <a:spLocks noChangeArrowheads="1"/>
          </p:cNvSpPr>
          <p:nvPr/>
        </p:nvSpPr>
        <p:spPr bwMode="auto">
          <a:xfrm>
            <a:off x="251518" y="679294"/>
            <a:ext cx="8849923" cy="5509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200" b="1" i="0" u="none" strike="noStrike" cap="none" normalizeH="0" baseline="0" dirty="0" err="1" smtClean="0">
                <a:ln>
                  <a:noFill/>
                </a:ln>
                <a:solidFill>
                  <a:schemeClr val="tx1"/>
                </a:solidFill>
                <a:effectLst/>
                <a:ea typeface="Times" pitchFamily="18" charset="0"/>
                <a:cs typeface="Times New Roman" pitchFamily="18" charset="0"/>
              </a:rPr>
              <a:t>Winwood</a:t>
            </a:r>
            <a:r>
              <a:rPr kumimoji="0" lang="en-US" altLang="zh-CN" sz="3200" b="1" i="0" u="none" strike="noStrike" cap="none" normalizeH="0" baseline="0" dirty="0" smtClean="0">
                <a:ln>
                  <a:noFill/>
                </a:ln>
                <a:solidFill>
                  <a:schemeClr val="tx1"/>
                </a:solidFill>
                <a:effectLst/>
                <a:ea typeface="Times" pitchFamily="18" charset="0"/>
                <a:cs typeface="Times New Roman" pitchFamily="18" charset="0"/>
              </a:rPr>
              <a:t> Reade, </a:t>
            </a:r>
            <a:r>
              <a:rPr kumimoji="0" lang="en-US" altLang="zh-CN" sz="3200" b="1" i="0" u="none" strike="noStrike" cap="none" normalizeH="0" baseline="0" dirty="0" err="1" smtClean="0">
                <a:ln>
                  <a:noFill/>
                </a:ln>
                <a:solidFill>
                  <a:schemeClr val="tx1"/>
                </a:solidFill>
                <a:effectLst/>
                <a:ea typeface="Times" pitchFamily="18" charset="0"/>
                <a:cs typeface="Times New Roman" pitchFamily="18" charset="0"/>
              </a:rPr>
              <a:t>engelsk</a:t>
            </a:r>
            <a:r>
              <a:rPr kumimoji="0" lang="en-US" altLang="zh-CN" sz="3200" b="1" i="0" u="none" strike="noStrike" cap="none" normalizeH="0" baseline="0" dirty="0" smtClean="0">
                <a:ln>
                  <a:noFill/>
                </a:ln>
                <a:solidFill>
                  <a:schemeClr val="tx1"/>
                </a:solidFill>
                <a:effectLst/>
                <a:ea typeface="Times" pitchFamily="18" charset="0"/>
                <a:cs typeface="Times New Roman" pitchFamily="18" charset="0"/>
              </a:rPr>
              <a:t> </a:t>
            </a:r>
            <a:r>
              <a:rPr kumimoji="0" lang="en-US" altLang="zh-CN" sz="3200" b="1" i="0" u="none" strike="noStrike" cap="none" normalizeH="0" baseline="0" dirty="0" err="1" smtClean="0">
                <a:ln>
                  <a:noFill/>
                </a:ln>
                <a:solidFill>
                  <a:schemeClr val="tx1"/>
                </a:solidFill>
                <a:effectLst/>
                <a:ea typeface="Times" pitchFamily="18" charset="0"/>
                <a:cs typeface="Times New Roman" pitchFamily="18" charset="0"/>
              </a:rPr>
              <a:t>antropolog</a:t>
            </a:r>
            <a:r>
              <a:rPr kumimoji="0" lang="en-US" altLang="zh-CN" sz="3200" b="1" i="0" u="none" strike="noStrike" cap="none" normalizeH="0" baseline="0" dirty="0" smtClean="0">
                <a:ln>
                  <a:noFill/>
                </a:ln>
                <a:solidFill>
                  <a:schemeClr val="tx1"/>
                </a:solidFill>
                <a:effectLst/>
                <a:ea typeface="Times" pitchFamily="18" charset="0"/>
                <a:cs typeface="Times New Roman" pitchFamily="18" charset="0"/>
              </a:rPr>
              <a:t>,</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zh-CN" sz="3200" b="1" i="0" u="none" strike="noStrike" cap="none" normalizeH="0" baseline="0" dirty="0" smtClean="0">
                <a:ln>
                  <a:noFill/>
                </a:ln>
                <a:solidFill>
                  <a:schemeClr val="tx1"/>
                </a:solidFill>
                <a:effectLst/>
                <a:ea typeface="Times" pitchFamily="18" charset="0"/>
                <a:cs typeface="Times New Roman" pitchFamily="18" charset="0"/>
              </a:rPr>
              <a:t>”Savage Africa” (1864):</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sv-SE" altLang="zh-CN" sz="3200" b="0" i="0" u="none" strike="noStrike" cap="none" normalizeH="0" baseline="0" dirty="0" smtClean="0">
              <a:ln>
                <a:noFill/>
              </a:ln>
              <a:solidFill>
                <a:schemeClr val="tx1"/>
              </a:solidFill>
              <a:effectLst/>
              <a:cs typeface="Arial" pitchFamily="34"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zh-CN" sz="3200" b="0" i="0" u="none" strike="noStrike" cap="none" normalizeH="0" baseline="0" dirty="0" smtClean="0">
                <a:ln>
                  <a:noFill/>
                </a:ln>
                <a:solidFill>
                  <a:schemeClr val="tx1"/>
                </a:solidFill>
                <a:effectLst/>
                <a:ea typeface="Times" pitchFamily="18" charset="0"/>
                <a:cs typeface="Times New Roman" pitchFamily="18" charset="0"/>
              </a:rPr>
              <a:t>”Afrika kommer att delas mellan England</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zh-CN" sz="3200" b="0" i="0" u="none" strike="noStrike" cap="none" normalizeH="0" baseline="0" dirty="0" smtClean="0">
                <a:ln>
                  <a:noFill/>
                </a:ln>
                <a:solidFill>
                  <a:schemeClr val="tx1"/>
                </a:solidFill>
                <a:effectLst/>
                <a:ea typeface="Times" pitchFamily="18" charset="0"/>
                <a:cs typeface="Times New Roman" pitchFamily="18" charset="0"/>
              </a:rPr>
              <a:t>och Frankrike. Under europeisk ledning kommer</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zh-CN" sz="3200" b="0" i="0" u="none" strike="noStrike" cap="none" normalizeH="0" baseline="0" dirty="0" smtClean="0">
                <a:ln>
                  <a:noFill/>
                </a:ln>
                <a:solidFill>
                  <a:schemeClr val="tx1"/>
                </a:solidFill>
                <a:effectLst/>
                <a:ea typeface="Times" pitchFamily="18" charset="0"/>
                <a:cs typeface="Times New Roman" pitchFamily="18" charset="0"/>
              </a:rPr>
              <a:t>afrikanerna att dika ut träsken och bevattna</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zh-CN" sz="3200" b="0" i="0" u="none" strike="noStrike" cap="none" normalizeH="0" baseline="0" dirty="0" smtClean="0">
                <a:ln>
                  <a:noFill/>
                </a:ln>
                <a:solidFill>
                  <a:schemeClr val="tx1"/>
                </a:solidFill>
                <a:effectLst/>
                <a:ea typeface="Times" pitchFamily="18" charset="0"/>
                <a:cs typeface="Times New Roman" pitchFamily="18" charset="0"/>
              </a:rPr>
              <a:t>öknarna; det blir ett hårt arbete, och afrikanerna</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zh-CN" sz="3200" b="0" i="0" u="none" strike="noStrike" cap="none" normalizeH="0" baseline="0" dirty="0" smtClean="0">
                <a:ln>
                  <a:noFill/>
                </a:ln>
                <a:solidFill>
                  <a:schemeClr val="tx1"/>
                </a:solidFill>
                <a:effectLst/>
                <a:ea typeface="Times" pitchFamily="18" charset="0"/>
                <a:cs typeface="Times New Roman" pitchFamily="18" charset="0"/>
              </a:rPr>
              <a:t>kommer troligtvis att bli utrotade. Ett sådant</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zh-CN" sz="3200" b="0" i="0" u="none" strike="noStrike" cap="none" normalizeH="0" baseline="0" dirty="0" smtClean="0">
                <a:ln>
                  <a:noFill/>
                </a:ln>
                <a:solidFill>
                  <a:schemeClr val="tx1"/>
                </a:solidFill>
                <a:effectLst/>
                <a:ea typeface="Times" pitchFamily="18" charset="0"/>
                <a:cs typeface="Times New Roman" pitchFamily="18" charset="0"/>
              </a:rPr>
              <a:t>resultat måste vi lära oss att betrakta med fattning.</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zh-CN" sz="3200" b="0" i="0" u="none" strike="noStrike" cap="none" normalizeH="0" baseline="0" dirty="0" smtClean="0">
                <a:ln>
                  <a:noFill/>
                </a:ln>
                <a:solidFill>
                  <a:schemeClr val="tx1"/>
                </a:solidFill>
                <a:effectLst/>
                <a:ea typeface="Times" pitchFamily="18" charset="0"/>
                <a:cs typeface="Times New Roman" pitchFamily="18" charset="0"/>
              </a:rPr>
              <a:t>Det är ett exempel på den naturens välgörande lag,</a:t>
            </a:r>
          </a:p>
          <a:p>
            <a:pPr marL="0" marR="0" lvl="0" indent="0" algn="l" defTabSz="914400" rtl="0" eaLnBrk="0" fontAlgn="base" latinLnBrk="0" hangingPunct="0">
              <a:lnSpc>
                <a:spcPct val="100000"/>
              </a:lnSpc>
              <a:spcBef>
                <a:spcPct val="0"/>
              </a:spcBef>
              <a:spcAft>
                <a:spcPct val="0"/>
              </a:spcAft>
              <a:buClrTx/>
              <a:buSzTx/>
              <a:buFontTx/>
              <a:buNone/>
              <a:tabLst/>
            </a:pPr>
            <a:r>
              <a:rPr kumimoji="0" lang="sv-SE" altLang="zh-CN" sz="3200" b="0" i="0" u="none" strike="noStrike" cap="none" normalizeH="0" baseline="0" dirty="0" smtClean="0">
                <a:ln>
                  <a:noFill/>
                </a:ln>
                <a:solidFill>
                  <a:schemeClr val="tx1"/>
                </a:solidFill>
                <a:effectLst/>
                <a:ea typeface="Times" pitchFamily="18" charset="0"/>
                <a:cs typeface="Times New Roman" pitchFamily="18" charset="0"/>
              </a:rPr>
              <a:t>som säger att de svaga måste förintas av de starka.”</a:t>
            </a:r>
            <a:r>
              <a:rPr kumimoji="0" lang="sv-SE" altLang="zh-CN" sz="3200" b="0" i="0" u="none" strike="noStrike" cap="none" normalizeH="0" baseline="0" dirty="0" smtClean="0">
                <a:ln>
                  <a:noFill/>
                </a:ln>
                <a:solidFill>
                  <a:schemeClr val="tx1"/>
                </a:solidFill>
                <a:effectLst/>
                <a:cs typeface="Arial" pitchFamily="34" charset="0"/>
              </a:rPr>
              <a:t> </a:t>
            </a:r>
          </a:p>
        </p:txBody>
      </p:sp>
    </p:spTree>
    <p:extLst>
      <p:ext uri="{BB962C8B-B14F-4D97-AF65-F5344CB8AC3E}">
        <p14:creationId xmlns:p14="http://schemas.microsoft.com/office/powerpoint/2010/main" val="411794219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789"/>
            <a:ext cx="6084168" cy="6848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39552" y="764703"/>
            <a:ext cx="7920372" cy="4031873"/>
          </a:xfrm>
          <a:prstGeom prst="rect">
            <a:avLst/>
          </a:prstGeom>
        </p:spPr>
        <p:txBody>
          <a:bodyPr wrap="square">
            <a:spAutoFit/>
          </a:bodyPr>
          <a:lstStyle/>
          <a:p>
            <a:r>
              <a:rPr lang="sv-SE" sz="3200" b="1" dirty="0"/>
              <a:t>Nietzsche, tysk filosof under andra halvan av 1800-talet: </a:t>
            </a:r>
            <a:endParaRPr lang="sv-SE" sz="3200" dirty="0"/>
          </a:p>
          <a:p>
            <a:r>
              <a:rPr lang="sv-SE" sz="3200" b="1" dirty="0"/>
              <a:t> </a:t>
            </a:r>
            <a:endParaRPr lang="sv-SE" sz="3200" dirty="0"/>
          </a:p>
          <a:p>
            <a:r>
              <a:rPr lang="sv-SE" sz="3200" dirty="0"/>
              <a:t>”Segrarna i krig och deras ättlingar är biologiskt överlägsna de besegrade. Det är därför önskvärt, att de innehar makten och sköter samhällets angelägenheter helt och hållet i sitt eget intresse. ”</a:t>
            </a:r>
          </a:p>
        </p:txBody>
      </p:sp>
    </p:spTree>
    <p:extLst>
      <p:ext uri="{BB962C8B-B14F-4D97-AF65-F5344CB8AC3E}">
        <p14:creationId xmlns:p14="http://schemas.microsoft.com/office/powerpoint/2010/main" val="4117942190"/>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789"/>
            <a:ext cx="6084168" cy="6848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39552" y="692696"/>
            <a:ext cx="7632848" cy="5016758"/>
          </a:xfrm>
          <a:prstGeom prst="rect">
            <a:avLst/>
          </a:prstGeom>
        </p:spPr>
        <p:txBody>
          <a:bodyPr wrap="square">
            <a:spAutoFit/>
          </a:bodyPr>
          <a:lstStyle/>
          <a:p>
            <a:r>
              <a:rPr lang="sv-SE" sz="3200" b="1" dirty="0"/>
              <a:t>Hitler: </a:t>
            </a:r>
            <a:endParaRPr lang="sv-SE" sz="3200" dirty="0"/>
          </a:p>
          <a:p>
            <a:r>
              <a:rPr lang="sv-SE" sz="3200" b="1" dirty="0"/>
              <a:t> </a:t>
            </a:r>
            <a:endParaRPr lang="sv-SE" sz="3200" dirty="0"/>
          </a:p>
          <a:p>
            <a:r>
              <a:rPr lang="sv-SE" sz="3200" dirty="0"/>
              <a:t>”Den starkares uppgift är att härska och inte att smälta samman med den svagare och därigenom offra sin egen storhet. Endast den som är född svag kan uppfatta detta som en grymhet, men han </a:t>
            </a:r>
            <a:r>
              <a:rPr lang="sv-SE" sz="3200" dirty="0" smtClean="0"/>
              <a:t>är </a:t>
            </a:r>
            <a:r>
              <a:rPr lang="sv-SE" sz="3200" dirty="0"/>
              <a:t>också bara en svag och inskränkt människa. Utan denna lag vore ju all utveckling till något högre otänkbar för det organiska livet.”</a:t>
            </a:r>
          </a:p>
        </p:txBody>
      </p:sp>
    </p:spTree>
    <p:extLst>
      <p:ext uri="{BB962C8B-B14F-4D97-AF65-F5344CB8AC3E}">
        <p14:creationId xmlns:p14="http://schemas.microsoft.com/office/powerpoint/2010/main" val="411794219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1623"/>
            <a:ext cx="6084168" cy="6848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467544" y="620688"/>
            <a:ext cx="8280920" cy="5016758"/>
          </a:xfrm>
          <a:prstGeom prst="rect">
            <a:avLst/>
          </a:prstGeom>
        </p:spPr>
        <p:txBody>
          <a:bodyPr wrap="square">
            <a:spAutoFit/>
          </a:bodyPr>
          <a:lstStyle/>
          <a:p>
            <a:r>
              <a:rPr lang="sv-SE" sz="3200" b="1" dirty="0"/>
              <a:t>Frågor i IQ-test, som enbart skulle spegla inneboende intelligens, och inte påverkas av uppväxtförhållanden eller kulturella skillnader:</a:t>
            </a:r>
            <a:endParaRPr lang="sv-SE" sz="3200" dirty="0"/>
          </a:p>
          <a:p>
            <a:r>
              <a:rPr lang="sv-SE" sz="3200" b="1" dirty="0"/>
              <a:t> </a:t>
            </a:r>
            <a:endParaRPr lang="sv-SE" sz="3200" dirty="0"/>
          </a:p>
          <a:p>
            <a:pPr lvl="0"/>
            <a:r>
              <a:rPr lang="sv-SE" sz="3200" dirty="0"/>
              <a:t>”</a:t>
            </a:r>
            <a:r>
              <a:rPr lang="sv-SE" sz="3200" dirty="0" err="1"/>
              <a:t>Crisco</a:t>
            </a:r>
            <a:r>
              <a:rPr lang="sv-SE" sz="3200" dirty="0"/>
              <a:t> är: en receptfri medicin, ett </a:t>
            </a:r>
            <a:r>
              <a:rPr lang="sv-SE" sz="3200" dirty="0" smtClean="0"/>
              <a:t>desinficeringsmedel</a:t>
            </a:r>
            <a:r>
              <a:rPr lang="sv-SE" sz="3200" dirty="0"/>
              <a:t>, en tandkräm, en matprodukt</a:t>
            </a:r>
            <a:r>
              <a:rPr lang="sv-SE" sz="3200" dirty="0" smtClean="0"/>
              <a:t>”</a:t>
            </a:r>
          </a:p>
          <a:p>
            <a:pPr lvl="0"/>
            <a:endParaRPr lang="sv-SE" sz="3200" dirty="0"/>
          </a:p>
          <a:p>
            <a:r>
              <a:rPr lang="sv-SE" sz="3200" dirty="0"/>
              <a:t>”Christy Mathewson är berömd som: författare, konstnär, basebollspelare, komiker”</a:t>
            </a:r>
          </a:p>
        </p:txBody>
      </p:sp>
    </p:spTree>
    <p:extLst>
      <p:ext uri="{BB962C8B-B14F-4D97-AF65-F5344CB8AC3E}">
        <p14:creationId xmlns:p14="http://schemas.microsoft.com/office/powerpoint/2010/main" val="411794219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789"/>
            <a:ext cx="6084168" cy="6848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539552" y="908720"/>
            <a:ext cx="7920880" cy="3046988"/>
          </a:xfrm>
          <a:prstGeom prst="rect">
            <a:avLst/>
          </a:prstGeom>
        </p:spPr>
        <p:txBody>
          <a:bodyPr wrap="square">
            <a:spAutoFit/>
          </a:bodyPr>
          <a:lstStyle/>
          <a:p>
            <a:r>
              <a:rPr lang="sv-SE" sz="3200" b="1" dirty="0" err="1"/>
              <a:t>Brigham</a:t>
            </a:r>
            <a:r>
              <a:rPr lang="sv-SE" sz="3200" b="1" dirty="0"/>
              <a:t>, en av detta IQ-tests skapare (1923): </a:t>
            </a:r>
            <a:endParaRPr lang="sv-SE" sz="3200" dirty="0"/>
          </a:p>
          <a:p>
            <a:r>
              <a:rPr lang="sv-SE" sz="3200" b="1" dirty="0"/>
              <a:t> </a:t>
            </a:r>
            <a:endParaRPr lang="sv-SE" sz="3200" dirty="0"/>
          </a:p>
          <a:p>
            <a:r>
              <a:rPr lang="sv-SE" sz="3200" dirty="0"/>
              <a:t>”Dessa armedata utgör det första verkligt betydande bidraget till studiet av rasskillnader i mentala karaktärer. De ger oss en vetenskaplig grund för våra slutsatser.”</a:t>
            </a:r>
          </a:p>
        </p:txBody>
      </p:sp>
    </p:spTree>
    <p:extLst>
      <p:ext uri="{BB962C8B-B14F-4D97-AF65-F5344CB8AC3E}">
        <p14:creationId xmlns:p14="http://schemas.microsoft.com/office/powerpoint/2010/main" val="4117942190"/>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789"/>
            <a:ext cx="6084168" cy="6848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2" name="Rectangle 1"/>
          <p:cNvSpPr/>
          <p:nvPr/>
        </p:nvSpPr>
        <p:spPr>
          <a:xfrm>
            <a:off x="395536" y="836712"/>
            <a:ext cx="8424936" cy="4524315"/>
          </a:xfrm>
          <a:prstGeom prst="rect">
            <a:avLst/>
          </a:prstGeom>
        </p:spPr>
        <p:txBody>
          <a:bodyPr wrap="square">
            <a:spAutoFit/>
          </a:bodyPr>
          <a:lstStyle/>
          <a:p>
            <a:r>
              <a:rPr lang="sv-SE" sz="2400" dirty="0"/>
              <a:t>”Nedgången i den amerikanska intelligensen kommer att vara snabbare än nedgången i intelligens hos europeiska nationaliteter p g a negerns närvaro här. Försämringen i den amerikanska intelligensen är dock inte oundviklig. /…/ Det finns ingen anledning varför juridiska steg inte kan tas som skulle försäkra oss om kontinuerliga evolutionära framsteg. De steg som bör tas för att bevara eller öka vår nuvarande intellektuella kapacitet måste naturligvis dikteras av vetenskapen och inte av politiska möjligheter. Immigrationen borde inte bara vara restriktiv, utan mycket selektiv. /…/ De verkligt betydelsefulla stegen är de som ser till att förhindra fortplantningen av de defekta stammar som finns i den nuvarande populationen.”</a:t>
            </a:r>
          </a:p>
        </p:txBody>
      </p:sp>
    </p:spTree>
    <p:extLst>
      <p:ext uri="{BB962C8B-B14F-4D97-AF65-F5344CB8AC3E}">
        <p14:creationId xmlns:p14="http://schemas.microsoft.com/office/powerpoint/2010/main" val="411794219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789"/>
            <a:ext cx="6084168" cy="6848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pic>
        <p:nvPicPr>
          <p:cNvPr id="3074" name="Picture 2" descr="http://www.wallpaperup.com/uploads/wallpapers/2013/03/24/63797/f29283c17b172a85a7c1dd8db1959d4b.jpg"/>
          <p:cNvPicPr>
            <a:picLocks noChangeAspect="1" noChangeArrowheads="1"/>
          </p:cNvPicPr>
          <p:nvPr/>
        </p:nvPicPr>
        <p:blipFill rotWithShape="1">
          <a:blip r:embed="rId3">
            <a:extLst>
              <a:ext uri="{28A0092B-C50C-407E-A947-70E740481C1C}">
                <a14:useLocalDpi xmlns:a14="http://schemas.microsoft.com/office/drawing/2010/main" val="0"/>
              </a:ext>
            </a:extLst>
          </a:blip>
          <a:srcRect r="10253"/>
          <a:stretch/>
        </p:blipFill>
        <p:spPr bwMode="auto">
          <a:xfrm>
            <a:off x="-1" y="0"/>
            <a:ext cx="9144001" cy="6856242"/>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31143943"/>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9789"/>
            <a:ext cx="6084168" cy="684821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3" name="Rectangle 2"/>
          <p:cNvSpPr/>
          <p:nvPr/>
        </p:nvSpPr>
        <p:spPr>
          <a:xfrm>
            <a:off x="611560" y="571572"/>
            <a:ext cx="7920880" cy="4832092"/>
          </a:xfrm>
          <a:prstGeom prst="rect">
            <a:avLst/>
          </a:prstGeom>
        </p:spPr>
        <p:txBody>
          <a:bodyPr wrap="square">
            <a:spAutoFit/>
          </a:bodyPr>
          <a:lstStyle/>
          <a:p>
            <a:r>
              <a:rPr lang="sv-SE" sz="2800" b="1" dirty="0" smtClean="0"/>
              <a:t>Sammanfattning </a:t>
            </a:r>
            <a:r>
              <a:rPr lang="sv-SE" sz="2800" b="1" dirty="0"/>
              <a:t>och slutsatser</a:t>
            </a:r>
            <a:endParaRPr lang="sv-SE" sz="2800" dirty="0"/>
          </a:p>
          <a:p>
            <a:r>
              <a:rPr lang="sv-SE" sz="2800" dirty="0"/>
              <a:t> </a:t>
            </a:r>
          </a:p>
          <a:p>
            <a:pPr lvl="0"/>
            <a:r>
              <a:rPr lang="sv-SE" sz="2800" dirty="0"/>
              <a:t>Människan är komplext sammansatt av arv, miljö och samspelet mellan dessa. Förenklingar och spekulationer om ”den mänskliga naturen” är vanliga, och har många gånger gett omfattande och skrämmande politiska </a:t>
            </a:r>
            <a:r>
              <a:rPr lang="sv-SE" sz="2800" dirty="0" smtClean="0"/>
              <a:t>konsekvenser.</a:t>
            </a:r>
            <a:endParaRPr lang="sv-SE" sz="2800" dirty="0"/>
          </a:p>
          <a:p>
            <a:r>
              <a:rPr lang="sv-SE" sz="2800" dirty="0"/>
              <a:t> </a:t>
            </a:r>
          </a:p>
          <a:p>
            <a:pPr lvl="0"/>
            <a:r>
              <a:rPr lang="sv-SE" sz="2800" dirty="0"/>
              <a:t>Likheter mellan </a:t>
            </a:r>
            <a:r>
              <a:rPr lang="sv-SE" sz="2800" dirty="0" smtClean="0"/>
              <a:t>biologism och </a:t>
            </a:r>
            <a:r>
              <a:rPr lang="sv-SE" sz="2800" dirty="0"/>
              <a:t>”</a:t>
            </a:r>
            <a:r>
              <a:rPr lang="sv-SE" sz="2800" dirty="0" smtClean="0"/>
              <a:t>vetenskaplig” kreationism: </a:t>
            </a:r>
            <a:r>
              <a:rPr lang="sv-SE" sz="2800" dirty="0"/>
              <a:t>båda försöker marknadsföra ideologi som vetenskap.</a:t>
            </a:r>
          </a:p>
        </p:txBody>
      </p:sp>
    </p:spTree>
    <p:extLst>
      <p:ext uri="{BB962C8B-B14F-4D97-AF65-F5344CB8AC3E}">
        <p14:creationId xmlns:p14="http://schemas.microsoft.com/office/powerpoint/2010/main" val="23114394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kument" ma:contentTypeID="0x010100DF392C734E245D4EBBED0B5EE8A0B8B9" ma:contentTypeVersion="6" ma:contentTypeDescription="Skapa ett nytt dokument." ma:contentTypeScope="" ma:versionID="8e3948cc6ffedb16888f14b3fa2a66f7">
  <xsd:schema xmlns:xsd="http://www.w3.org/2001/XMLSchema" xmlns:xs="http://www.w3.org/2001/XMLSchema" xmlns:p="http://schemas.microsoft.com/office/2006/metadata/properties" xmlns:ns1="http://schemas.microsoft.com/sharepoint/v3" xmlns:ns2="97d8cbfb-b01b-4ade-bae0-3861bac14ada" xmlns:ns3="1b45365c-754d-431c-8ca6-43541d3f9d2e" targetNamespace="http://schemas.microsoft.com/office/2006/metadata/properties" ma:root="true" ma:fieldsID="e3114b7e660ccf1274db75b0ef7e53c7" ns1:_="" ns2:_="" ns3:_="">
    <xsd:import namespace="http://schemas.microsoft.com/sharepoint/v3"/>
    <xsd:import namespace="97d8cbfb-b01b-4ade-bae0-3861bac14ada"/>
    <xsd:import namespace="1b45365c-754d-431c-8ca6-43541d3f9d2e"/>
    <xsd:element name="properties">
      <xsd:complexType>
        <xsd:sequence>
          <xsd:element name="documentManagement">
            <xsd:complexType>
              <xsd:all>
                <xsd:element ref="ns2:_lisam_Description" minOccurs="0"/>
                <xsd:element ref="ns3:_lisam_PublishedVersion" minOccurs="0"/>
                <xsd:element ref="ns1:PublishingStartDate" minOccurs="0"/>
                <xsd:element ref="ns1:PublishingExpirationDate" minOccurs="0"/>
                <xsd:element ref="ns3:MediaServiceMetadata" minOccurs="0"/>
                <xsd:element ref="ns3:MediaServiceFastMetadata"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10" nillable="true" ma:displayName="Schemalagt startdatum" ma:description="Schemalagt startdatum är en webbplatskolumn som skapas via publiceringsfunktionen. Den används för att ange datum och tid för när sidan ska visas för besökare på webbplatsen för första gången." ma:internalName="PublishingStartDate">
      <xsd:simpleType>
        <xsd:restriction base="dms:Unknown"/>
      </xsd:simpleType>
    </xsd:element>
    <xsd:element name="PublishingExpirationDate" ma:index="11" nillable="true" ma:displayName="Schemalagt slutdatum" ma:description="Schemalagt slutdatum är en webbplatskolumn som skapas via publiceringsfunktionen. Den används för att ange datum och tid för när sidan inte längre ska visas för besökare på webbplatsen." ma:internalName="PublishingExpirationDate">
      <xsd:simpleType>
        <xsd:restriction base="dms:Unknown"/>
      </xsd:simpleType>
    </xsd:element>
  </xsd:schema>
  <xsd:schema xmlns:xsd="http://www.w3.org/2001/XMLSchema" xmlns:xs="http://www.w3.org/2001/XMLSchema" xmlns:dms="http://schemas.microsoft.com/office/2006/documentManagement/types" xmlns:pc="http://schemas.microsoft.com/office/infopath/2007/PartnerControls" targetNamespace="97d8cbfb-b01b-4ade-bae0-3861bac14ada" elementFormDefault="qualified">
    <xsd:import namespace="http://schemas.microsoft.com/office/2006/documentManagement/types"/>
    <xsd:import namespace="http://schemas.microsoft.com/office/infopath/2007/PartnerControls"/>
    <xsd:element name="_lisam_Description" ma:index="8" nillable="true" ma:displayName="Beskrivning" ma:internalName="_lisam_Description">
      <xsd:simpleType>
        <xsd:restriction base="dms:Note">
          <xsd:maxLength value="255"/>
        </xsd:restriction>
      </xsd:simpleType>
    </xsd:element>
  </xsd:schema>
  <xsd:schema xmlns:xsd="http://www.w3.org/2001/XMLSchema" xmlns:xs="http://www.w3.org/2001/XMLSchema" xmlns:dms="http://schemas.microsoft.com/office/2006/documentManagement/types" xmlns:pc="http://schemas.microsoft.com/office/infopath/2007/PartnerControls" targetNamespace="1b45365c-754d-431c-8ca6-43541d3f9d2e" elementFormDefault="qualified">
    <xsd:import namespace="http://schemas.microsoft.com/office/2006/documentManagement/types"/>
    <xsd:import namespace="http://schemas.microsoft.com/office/infopath/2007/PartnerControls"/>
    <xsd:element name="_lisam_PublishedVersion" ma:index="9" nillable="true" ma:displayName="Published Version" ma:internalName="_lisam_PublishedVersion">
      <xsd:simpleType>
        <xsd:restriction base="dms:Text"/>
      </xsd:simpleType>
    </xsd:element>
    <xsd:element name="MediaServiceMetadata" ma:index="12" nillable="true" ma:displayName="MediaServiceMetadata" ma:hidden="true" ma:internalName="MediaServiceMetadata" ma:readOnly="true">
      <xsd:simpleType>
        <xsd:restriction base="dms:Note"/>
      </xsd:simpleType>
    </xsd:element>
    <xsd:element name="MediaServiceFastMetadata" ma:index="13" nillable="true" ma:displayName="MediaServiceFastMetadata" ma:hidden="true" ma:internalName="MediaServiceFastMetadata" ma:readOnly="true">
      <xsd:simpleType>
        <xsd:restriction base="dms:Note"/>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nehållstyp"/>
        <xsd:element ref="dc:title" minOccurs="0" maxOccurs="1" ma:index="4" ma:displayName="Rubrik"/>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lisam_Description xmlns="97d8cbfb-b01b-4ade-bae0-3861bac14ada" xsi:nil="true"/>
    <PublishingExpirationDate xmlns="http://schemas.microsoft.com/sharepoint/v3" xsi:nil="true"/>
    <PublishingStartDate xmlns="http://schemas.microsoft.com/sharepoint/v3" xsi:nil="true"/>
    <_lisam_PublishedVersion xmlns="1b45365c-754d-431c-8ca6-43541d3f9d2e">0.1</_lisam_PublishedVersion>
  </documentManagement>
</p:properties>
</file>

<file path=customXml/itemProps1.xml><?xml version="1.0" encoding="utf-8"?>
<ds:datastoreItem xmlns:ds="http://schemas.openxmlformats.org/officeDocument/2006/customXml" ds:itemID="{1BEF2663-F70A-4E96-A055-7BC413CA3A25}"/>
</file>

<file path=customXml/itemProps2.xml><?xml version="1.0" encoding="utf-8"?>
<ds:datastoreItem xmlns:ds="http://schemas.openxmlformats.org/officeDocument/2006/customXml" ds:itemID="{640599D6-0C99-4E71-9B56-934C9322D86D}"/>
</file>

<file path=customXml/itemProps3.xml><?xml version="1.0" encoding="utf-8"?>
<ds:datastoreItem xmlns:ds="http://schemas.openxmlformats.org/officeDocument/2006/customXml" ds:itemID="{226012AA-276B-4E77-8DFA-CDFA28E8BE9F}"/>
</file>

<file path=docProps/app.xml><?xml version="1.0" encoding="utf-8"?>
<Properties xmlns="http://schemas.openxmlformats.org/officeDocument/2006/extended-properties" xmlns:vt="http://schemas.openxmlformats.org/officeDocument/2006/docPropsVTypes">
  <TotalTime>197</TotalTime>
  <Words>291</Words>
  <Application>Microsoft Office PowerPoint</Application>
  <PresentationFormat>On-screen Show (4:3)</PresentationFormat>
  <Paragraphs>48</Paragraphs>
  <Slides>11</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宋体</vt:lpstr>
      <vt:lpstr>Arial</vt:lpstr>
      <vt:lpstr>Calibri</vt:lpstr>
      <vt:lpstr>Times</vt:lpstr>
      <vt:lpstr>Times New Roman</vt:lpstr>
      <vt:lpstr>Office Theme</vt:lpstr>
      <vt:lpstr>EVOLUTION, VETENSKAP, SAMHÄLLE: VETENSKAPSTEORETISKA OCH IDÉHISTORISKA PERSPEKTIV PÅ EVOLUTIONSLÄRAN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Company>Linkoping University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EVOLUTION, VETENSKAP, SAMHÄLLE: VETENSKAPSTEORETISKA OCH IDÉHISTORISKA PERSPEKTIV PÅ EVOLUTIONSLÄRAN</dc:title>
  <dc:creator>Kjell Carlsson</dc:creator>
  <cp:lastModifiedBy>Kjell Carlsson</cp:lastModifiedBy>
  <cp:revision>13</cp:revision>
  <dcterms:created xsi:type="dcterms:W3CDTF">2013-09-09T06:40:05Z</dcterms:created>
  <dcterms:modified xsi:type="dcterms:W3CDTF">2016-02-29T08:50:43Z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0x010100DF392C734E245D4EBBED0B5EE8A0B8B9</vt:lpwstr>
  </property>
</Properties>
</file>